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Book Antiqua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1" roundtripDataSignature="AMtx7mgBrdR6jV/JisLX3Kkjyguz1UMX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ookAntiqu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BookAntiqu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BookAntiqua-italic.fntdata"/><Relationship Id="rId6" Type="http://schemas.openxmlformats.org/officeDocument/2006/relationships/slide" Target="slides/slide1.xml"/><Relationship Id="rId18" Type="http://schemas.openxmlformats.org/officeDocument/2006/relationships/font" Target="fonts/BookAntiqu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another option for an overview using transitions to advance through several slides. </a:t>
            </a:r>
            <a:endParaRPr u="none"/>
          </a:p>
        </p:txBody>
      </p:sp>
      <p:sp>
        <p:nvSpPr>
          <p:cNvPr id="198" name="Google Shape;198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Microsoft </a:t>
            </a:r>
            <a:r>
              <a:rPr b="1" lang="en-US"/>
              <a:t>Engineering Excellence</a:t>
            </a:r>
            <a:endParaRPr/>
          </a:p>
        </p:txBody>
      </p:sp>
      <p:sp>
        <p:nvSpPr>
          <p:cNvPr id="210" name="Google Shape;210;p14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Microsoft Confidential</a:t>
            </a:r>
            <a:endParaRPr/>
          </a:p>
        </p:txBody>
      </p:sp>
      <p:sp>
        <p:nvSpPr>
          <p:cNvPr id="211" name="Google Shape;211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2" name="Google Shape;212;p14:notes"/>
          <p:cNvSpPr/>
          <p:nvPr>
            <p:ph idx="3" type="sldImg"/>
          </p:nvPr>
        </p:nvSpPr>
        <p:spPr>
          <a:xfrm>
            <a:off x="1143000" y="45085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Google Shape;213;p14:notes"/>
          <p:cNvSpPr txBox="1"/>
          <p:nvPr>
            <p:ph idx="1" type="body"/>
          </p:nvPr>
        </p:nvSpPr>
        <p:spPr>
          <a:xfrm>
            <a:off x="307492" y="4130104"/>
            <a:ext cx="6261652" cy="4554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This template can be used as a starter file for presenting training materials in a group setting.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Sections</a:t>
            </a:r>
            <a:endParaRPr b="0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Sections can help to organize your slides or facilitate collaboration between multiple authors. On the </a:t>
            </a:r>
            <a:r>
              <a:rPr b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</a:t>
            </a:r>
            <a:r>
              <a:rPr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tab under </a:t>
            </a:r>
            <a:r>
              <a:rPr b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</a:t>
            </a:r>
            <a:r>
              <a:rPr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click </a:t>
            </a:r>
            <a:r>
              <a:rPr b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</a:t>
            </a:r>
            <a:r>
              <a:rPr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then click </a:t>
            </a:r>
            <a:r>
              <a:rPr b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Section</a:t>
            </a:r>
            <a:r>
              <a:rPr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Notes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Notes pane for delivery notes or to provide additional details for the audience. You can see these notes in Presenter View during your presentation.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Keep in mind the font size (important for accessibility, visibility, videotaping, and online production)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 sz="1200"/>
              <a:t>Coordinated colors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Pay particular attention to the graphs, charts, and text boxes.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Consider that attendees will print in black and white or grayscale. Run a test print to make sure your colors work when printed in pure black and white and grayscale.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 sz="1200"/>
              <a:t>Graphics, tables, and graphs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Keep it simple: If possible, use consistent, non-distracting styles and colors.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Label all graphs and tables.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 a brief overview of the presentation. Describe the major focus of the presentation and why it is important.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each of the major topics.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provide a road map for the audience, you can repeat this Overview slide throughout the presentation, highlighting the particular topic you will discuss next.</a:t>
            </a:r>
            <a:endParaRPr/>
          </a:p>
        </p:txBody>
      </p:sp>
      <p:sp>
        <p:nvSpPr>
          <p:cNvPr id="119" name="Google Shape;11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Microsoft </a:t>
            </a:r>
            <a:r>
              <a:rPr b="1" lang="en-US"/>
              <a:t>Engineering Excellence</a:t>
            </a:r>
            <a:endParaRPr/>
          </a:p>
        </p:txBody>
      </p:sp>
      <p:sp>
        <p:nvSpPr>
          <p:cNvPr id="125" name="Google Shape;125;p8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Microsoft Confidential</a:t>
            </a:r>
            <a:endParaRPr/>
          </a:p>
        </p:txBody>
      </p:sp>
      <p:sp>
        <p:nvSpPr>
          <p:cNvPr id="126" name="Google Shape;126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8:notes"/>
          <p:cNvSpPr/>
          <p:nvPr>
            <p:ph idx="3" type="sldImg"/>
          </p:nvPr>
        </p:nvSpPr>
        <p:spPr>
          <a:xfrm>
            <a:off x="1143000" y="45085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307492" y="4130103"/>
            <a:ext cx="6261652" cy="4603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 your presentation as crisp as possible? Consider moving extra content to the appendix.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appendix slides to store content that you might want to refer to during the Question slide or that may be useful for attendees to investigate deeper in the future.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This template can be used as a starter file for presenting training materials in a group setting.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Sections</a:t>
            </a:r>
            <a:endParaRPr b="0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Sections can help to organize your slides or facilitate collaboration between multiple authors. On the </a:t>
            </a:r>
            <a:r>
              <a:rPr b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</a:t>
            </a:r>
            <a:r>
              <a:rPr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tab under </a:t>
            </a:r>
            <a:r>
              <a:rPr b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</a:t>
            </a:r>
            <a:r>
              <a:rPr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click </a:t>
            </a:r>
            <a:r>
              <a:rPr b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</a:t>
            </a:r>
            <a:r>
              <a:rPr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then click </a:t>
            </a:r>
            <a:r>
              <a:rPr b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Section</a:t>
            </a:r>
            <a:r>
              <a:rPr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Notes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Notes pane for delivery notes or to provide additional details for the audience. You can see these notes in Presenter View during your presentation.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Keep in mind the font size (important for accessibility, visibility, videotaping, and online production)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 sz="1200"/>
              <a:t>Coordinated colors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Pay particular attention to the graphs, charts, and text boxes.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Consider that attendees will print in black and white or grayscale. Run a test print to make sure your colors work when printed in pure black and white and grayscale.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 sz="1200"/>
              <a:t>Graphics, tables, and graphs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Keep it simple: If possible, use consistent, non-distracting styles and colors.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Label all graphs and tables.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lang="en-US"/>
              <a:t>What will the audience be able to do after this training is complete?</a:t>
            </a:r>
            <a:r>
              <a:rPr lang="en-US"/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Briefly describe each objective and how the audience will benefit from this presentation.</a:t>
            </a:r>
            <a:endParaRPr/>
          </a:p>
        </p:txBody>
      </p:sp>
      <p:sp>
        <p:nvSpPr>
          <p:cNvPr id="151" name="Google Shape;151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This template can be used as a starter file for presenting training materials in a group setting.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Sections</a:t>
            </a:r>
            <a:endParaRPr b="0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Sections can help to organize your slides or facilitate collaboration between multiple authors. On the </a:t>
            </a:r>
            <a:r>
              <a:rPr b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</a:t>
            </a:r>
            <a:r>
              <a:rPr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tab under </a:t>
            </a:r>
            <a:r>
              <a:rPr b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</a:t>
            </a:r>
            <a:r>
              <a:rPr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click </a:t>
            </a:r>
            <a:r>
              <a:rPr b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</a:t>
            </a:r>
            <a:r>
              <a:rPr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then click </a:t>
            </a:r>
            <a:r>
              <a:rPr b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Section</a:t>
            </a:r>
            <a:r>
              <a:rPr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Notes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Notes pane for delivery notes or to provide additional details for the audience. You can see these notes in Presenter View during your presentation.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Keep in mind the font size (important for accessibility, visibility, videotaping, and online production)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 sz="1200"/>
              <a:t>Coordinated colors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Pay particular attention to the graphs, charts, and text boxes.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Consider that attendees will print in black and white or grayscale. Run a test print to make sure your colors work when printed in pure black and white and grayscale.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 sz="1200"/>
              <a:t>Graphics, tables, and graphs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Keep it simple: If possible, use consistent, non-distracting styles and colors.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Label all graphs and tables.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Microsoft </a:t>
            </a:r>
            <a:r>
              <a:rPr b="1" lang="en-US"/>
              <a:t>Engineering Excellence</a:t>
            </a:r>
            <a:endParaRPr/>
          </a:p>
        </p:txBody>
      </p:sp>
      <p:sp>
        <p:nvSpPr>
          <p:cNvPr id="172" name="Google Shape;172;p9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Microsoft Confidential</a:t>
            </a:r>
            <a:endParaRPr/>
          </a:p>
        </p:txBody>
      </p:sp>
      <p:sp>
        <p:nvSpPr>
          <p:cNvPr id="173" name="Google Shape;173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9:notes"/>
          <p:cNvSpPr/>
          <p:nvPr>
            <p:ph idx="3" type="sldImg"/>
          </p:nvPr>
        </p:nvSpPr>
        <p:spPr>
          <a:xfrm>
            <a:off x="1157288" y="449263"/>
            <a:ext cx="4541837" cy="3408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307492" y="4139472"/>
            <a:ext cx="6261652" cy="4593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Only">
  <p:cSld name="Background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/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" type="body"/>
          </p:nvPr>
        </p:nvSpPr>
        <p:spPr>
          <a:xfrm rot="5400000">
            <a:off x="2537618" y="-175418"/>
            <a:ext cx="4525963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/>
          <p:nvPr>
            <p:ph type="title"/>
          </p:nvPr>
        </p:nvSpPr>
        <p:spPr>
          <a:xfrm rot="5400000">
            <a:off x="48847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" type="body"/>
          </p:nvPr>
        </p:nvSpPr>
        <p:spPr>
          <a:xfrm rot="5400000">
            <a:off x="769937" y="266700"/>
            <a:ext cx="5851525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9"/>
          <p:cNvSpPr txBox="1"/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9"/>
          <p:cNvSpPr txBox="1"/>
          <p:nvPr>
            <p:ph type="ctrTitle"/>
          </p:nvPr>
        </p:nvSpPr>
        <p:spPr>
          <a:xfrm>
            <a:off x="2590800" y="2286000"/>
            <a:ext cx="6180224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400"/>
              <a:buFont typeface="Calibri"/>
              <a:buNone/>
              <a:defRPr b="1" cap="small">
                <a:solidFill>
                  <a:srgbClr val="003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subTitle"/>
          </p:nvPr>
        </p:nvSpPr>
        <p:spPr>
          <a:xfrm>
            <a:off x="3962400" y="4038600"/>
            <a:ext cx="4772528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6" name="Google Shape;2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1"/>
            <a:ext cx="372161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9"/>
          <p:cNvSpPr/>
          <p:nvPr>
            <p:ph idx="2" type="pic"/>
          </p:nvPr>
        </p:nvSpPr>
        <p:spPr>
          <a:xfrm>
            <a:off x="6858000" y="5105400"/>
            <a:ext cx="1828800" cy="990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type="title"/>
          </p:nvPr>
        </p:nvSpPr>
        <p:spPr>
          <a:xfrm>
            <a:off x="762000" y="269632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" type="body"/>
          </p:nvPr>
        </p:nvSpPr>
        <p:spPr>
          <a:xfrm>
            <a:off x="762000" y="1596413"/>
            <a:ext cx="80772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Cambria"/>
                <a:ea typeface="Cambria"/>
                <a:cs typeface="Cambria"/>
                <a:sym typeface="Cambria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Cambria"/>
                <a:ea typeface="Cambria"/>
                <a:cs typeface="Cambria"/>
                <a:sym typeface="Cambria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Cambria"/>
                <a:ea typeface="Cambria"/>
                <a:cs typeface="Cambria"/>
                <a:sym typeface="Cambria"/>
              </a:defRPr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Cambria"/>
                <a:ea typeface="Cambria"/>
                <a:cs typeface="Cambria"/>
                <a:sym typeface="Cambria"/>
              </a:defRPr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" type="body"/>
          </p:nvPr>
        </p:nvSpPr>
        <p:spPr>
          <a:xfrm>
            <a:off x="6858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1"/>
          <p:cNvSpPr txBox="1"/>
          <p:nvPr>
            <p:ph idx="2" type="body"/>
          </p:nvPr>
        </p:nvSpPr>
        <p:spPr>
          <a:xfrm>
            <a:off x="48768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21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2"/>
          <p:cNvSpPr txBox="1"/>
          <p:nvPr>
            <p:ph type="title"/>
          </p:nvPr>
        </p:nvSpPr>
        <p:spPr>
          <a:xfrm>
            <a:off x="4572000" y="3048000"/>
            <a:ext cx="4343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Calibri"/>
              <a:buNone/>
              <a:defRPr b="1" sz="4000" cap="small">
                <a:solidFill>
                  <a:srgbClr val="003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22"/>
          <p:cNvSpPr/>
          <p:nvPr>
            <p:ph idx="2" type="pic"/>
          </p:nvPr>
        </p:nvSpPr>
        <p:spPr>
          <a:xfrm>
            <a:off x="6781800" y="5334000"/>
            <a:ext cx="2133600" cy="990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and Text" type="objAndTx">
  <p:cSld name="OBJECT_AND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685800" y="355600"/>
            <a:ext cx="81946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" type="body"/>
          </p:nvPr>
        </p:nvSpPr>
        <p:spPr>
          <a:xfrm>
            <a:off x="673100" y="1497013"/>
            <a:ext cx="3975100" cy="4759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2" type="body"/>
          </p:nvPr>
        </p:nvSpPr>
        <p:spPr>
          <a:xfrm>
            <a:off x="4937760" y="1497013"/>
            <a:ext cx="3977640" cy="4759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/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" type="body"/>
          </p:nvPr>
        </p:nvSpPr>
        <p:spPr>
          <a:xfrm>
            <a:off x="6858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4"/>
          <p:cNvSpPr txBox="1"/>
          <p:nvPr>
            <p:ph idx="2" type="body"/>
          </p:nvPr>
        </p:nvSpPr>
        <p:spPr>
          <a:xfrm>
            <a:off x="6858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24"/>
          <p:cNvSpPr txBox="1"/>
          <p:nvPr>
            <p:ph idx="3" type="body"/>
          </p:nvPr>
        </p:nvSpPr>
        <p:spPr>
          <a:xfrm>
            <a:off x="48736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4"/>
          <p:cNvSpPr txBox="1"/>
          <p:nvPr>
            <p:ph idx="4" type="body"/>
          </p:nvPr>
        </p:nvSpPr>
        <p:spPr>
          <a:xfrm>
            <a:off x="48736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24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6858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" type="body"/>
          </p:nvPr>
        </p:nvSpPr>
        <p:spPr>
          <a:xfrm>
            <a:off x="38036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5"/>
          <p:cNvSpPr txBox="1"/>
          <p:nvPr>
            <p:ph idx="2" type="body"/>
          </p:nvPr>
        </p:nvSpPr>
        <p:spPr>
          <a:xfrm>
            <a:off x="6858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26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7"/>
          <p:cNvSpPr txBox="1"/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7"/>
          <p:cNvSpPr txBox="1"/>
          <p:nvPr>
            <p:ph idx="1" type="body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5" name="Google Shape;15;p17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40.jpg"/><Relationship Id="rId9" Type="http://schemas.openxmlformats.org/officeDocument/2006/relationships/image" Target="../media/image36.jpg"/><Relationship Id="rId5" Type="http://schemas.openxmlformats.org/officeDocument/2006/relationships/image" Target="../media/image38.jpg"/><Relationship Id="rId6" Type="http://schemas.openxmlformats.org/officeDocument/2006/relationships/image" Target="../media/image41.jpg"/><Relationship Id="rId7" Type="http://schemas.openxmlformats.org/officeDocument/2006/relationships/image" Target="../media/image32.jpg"/><Relationship Id="rId8" Type="http://schemas.openxmlformats.org/officeDocument/2006/relationships/image" Target="../media/image3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hyperlink" Target="https://phuhs-ib-online-spirit-wear.square.sit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37.jpg"/><Relationship Id="rId5" Type="http://schemas.openxmlformats.org/officeDocument/2006/relationships/image" Target="../media/image30.jpg"/><Relationship Id="rId6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35.jpg"/><Relationship Id="rId5" Type="http://schemas.openxmlformats.org/officeDocument/2006/relationships/image" Target="../media/image33.jpg"/><Relationship Id="rId6" Type="http://schemas.openxmlformats.org/officeDocument/2006/relationships/image" Target="../media/image27.jpg"/><Relationship Id="rId7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jpg"/><Relationship Id="rId4" Type="http://schemas.openxmlformats.org/officeDocument/2006/relationships/image" Target="../media/image11.jpg"/><Relationship Id="rId5" Type="http://schemas.openxmlformats.org/officeDocument/2006/relationships/image" Target="../media/image8.png"/><Relationship Id="rId6" Type="http://schemas.openxmlformats.org/officeDocument/2006/relationships/image" Target="../media/image23.jpg"/><Relationship Id="rId7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7.jpg"/><Relationship Id="rId5" Type="http://schemas.openxmlformats.org/officeDocument/2006/relationships/image" Target="../media/image19.jpg"/><Relationship Id="rId6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8.jpg"/><Relationship Id="rId5" Type="http://schemas.openxmlformats.org/officeDocument/2006/relationships/image" Target="../media/image20.png"/><Relationship Id="rId6" Type="http://schemas.openxmlformats.org/officeDocument/2006/relationships/image" Target="../media/image31.jpg"/><Relationship Id="rId7" Type="http://schemas.openxmlformats.org/officeDocument/2006/relationships/image" Target="../media/image28.jpg"/><Relationship Id="rId8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/>
        </p:nvSpPr>
        <p:spPr>
          <a:xfrm>
            <a:off x="3733800" y="1828801"/>
            <a:ext cx="5181601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7200" u="none" cap="none" strike="noStrike">
                <a:solidFill>
                  <a:srgbClr val="9E0020"/>
                </a:solidFill>
                <a:latin typeface="Cambria"/>
                <a:ea typeface="Cambria"/>
                <a:cs typeface="Cambria"/>
                <a:sym typeface="Cambria"/>
              </a:rPr>
              <a:t>Welcome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7200" u="none" cap="none" strike="noStrike">
                <a:solidFill>
                  <a:srgbClr val="9E0020"/>
                </a:solidFill>
                <a:latin typeface="Cambria"/>
                <a:ea typeface="Cambria"/>
                <a:cs typeface="Cambria"/>
                <a:sym typeface="Cambria"/>
              </a:rPr>
              <a:t>Current/Future</a:t>
            </a:r>
            <a:endParaRPr b="1" i="1" sz="7200" u="none" cap="none" strike="noStrike">
              <a:solidFill>
                <a:srgbClr val="9E002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7200" u="none" cap="none" strike="noStrike">
                <a:solidFill>
                  <a:srgbClr val="9E0020"/>
                </a:solidFill>
                <a:latin typeface="Cambria"/>
                <a:ea typeface="Cambria"/>
                <a:cs typeface="Cambria"/>
                <a:sym typeface="Cambria"/>
              </a:rPr>
              <a:t> IB Booster Members!</a:t>
            </a:r>
            <a:endParaRPr/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846669">
            <a:off x="-350309" y="-2798539"/>
            <a:ext cx="2895600" cy="686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057400"/>
            <a:ext cx="3042138" cy="2963911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58711">
            <a:off x="2589589" y="-666539"/>
            <a:ext cx="7765662" cy="164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/>
          <p:cNvSpPr txBox="1"/>
          <p:nvPr/>
        </p:nvSpPr>
        <p:spPr>
          <a:xfrm>
            <a:off x="145600" y="320325"/>
            <a:ext cx="4033200" cy="1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300">
                <a:solidFill>
                  <a:srgbClr val="9E0020"/>
                </a:solidFill>
                <a:latin typeface="Cambria"/>
                <a:ea typeface="Cambria"/>
                <a:cs typeface="Cambria"/>
                <a:sym typeface="Cambria"/>
              </a:rPr>
              <a:t>HOST THE TEACHERS ANNUAL HOLIDAY LUNCHEON</a:t>
            </a:r>
            <a:endParaRPr sz="100"/>
          </a:p>
        </p:txBody>
      </p:sp>
      <p:pic>
        <p:nvPicPr>
          <p:cNvPr id="202" name="Google Shape;20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99998">
            <a:off x="483550" y="4295325"/>
            <a:ext cx="2828432" cy="216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0002">
            <a:off x="3711301" y="4410823"/>
            <a:ext cx="1721399" cy="234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00002">
            <a:off x="6112027" y="3686313"/>
            <a:ext cx="2097949" cy="285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39998">
            <a:off x="3524237" y="2242924"/>
            <a:ext cx="2524244" cy="193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6000012">
            <a:off x="842779" y="1959815"/>
            <a:ext cx="1591003" cy="216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1"/>
          <p:cNvPicPr preferRelativeResize="0"/>
          <p:nvPr/>
        </p:nvPicPr>
        <p:blipFill rotWithShape="1">
          <a:blip r:embed="rId9">
            <a:alphaModFix/>
          </a:blip>
          <a:srcRect b="7552" l="0" r="0" t="0"/>
          <a:stretch/>
        </p:blipFill>
        <p:spPr>
          <a:xfrm>
            <a:off x="6260750" y="224526"/>
            <a:ext cx="2524251" cy="3111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 txBox="1"/>
          <p:nvPr>
            <p:ph type="title"/>
          </p:nvPr>
        </p:nvSpPr>
        <p:spPr>
          <a:xfrm>
            <a:off x="3707425" y="630100"/>
            <a:ext cx="5337000" cy="18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4A8"/>
              </a:buClr>
              <a:buSzPts val="4800"/>
              <a:buFont typeface="Calibri"/>
              <a:buNone/>
            </a:pPr>
            <a:r>
              <a:rPr i="1" lang="en-US" sz="3000">
                <a:solidFill>
                  <a:srgbClr val="0004A8"/>
                </a:solidFill>
              </a:rPr>
              <a:t>REMEMBER</a:t>
            </a:r>
            <a:br>
              <a:rPr i="1" lang="en-US" sz="3000">
                <a:solidFill>
                  <a:srgbClr val="0004A8"/>
                </a:solidFill>
              </a:rPr>
            </a:br>
            <a:r>
              <a:rPr i="1" lang="en-US" sz="3000">
                <a:solidFill>
                  <a:srgbClr val="0004A8"/>
                </a:solidFill>
              </a:rPr>
              <a:t>VOLUNTEERING IS OPTIONAL, BOOSTERS DO THE WORK,</a:t>
            </a:r>
            <a:br>
              <a:rPr i="1" lang="en-US" sz="3000">
                <a:solidFill>
                  <a:srgbClr val="0004A8"/>
                </a:solidFill>
              </a:rPr>
            </a:br>
            <a:r>
              <a:rPr i="1" lang="en-US" sz="3000">
                <a:solidFill>
                  <a:srgbClr val="0004A8"/>
                </a:solidFill>
              </a:rPr>
              <a:t>BUT WE NEED THE FUNDS!</a:t>
            </a:r>
            <a:endParaRPr sz="2200"/>
          </a:p>
        </p:txBody>
      </p:sp>
      <p:sp>
        <p:nvSpPr>
          <p:cNvPr id="216" name="Google Shape;216;p14"/>
          <p:cNvSpPr txBox="1"/>
          <p:nvPr/>
        </p:nvSpPr>
        <p:spPr>
          <a:xfrm rot="540155">
            <a:off x="5280848" y="2866971"/>
            <a:ext cx="3638826" cy="2077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0020"/>
              </a:buClr>
              <a:buSzPts val="4000"/>
              <a:buFont typeface="Calibri"/>
              <a:buNone/>
            </a:pPr>
            <a:r>
              <a:rPr b="1" i="1" lang="en-US" sz="2500" cap="small">
                <a:solidFill>
                  <a:srgbClr val="9E0020"/>
                </a:solidFill>
                <a:latin typeface="Calibri"/>
                <a:ea typeface="Calibri"/>
                <a:cs typeface="Calibri"/>
                <a:sym typeface="Calibri"/>
              </a:rPr>
              <a:t>BECOME A MEMBER TODAY!</a:t>
            </a:r>
            <a:br>
              <a:rPr b="1" i="1" lang="en-US" sz="2500" cap="small">
                <a:solidFill>
                  <a:srgbClr val="9E002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500" cap="small">
                <a:solidFill>
                  <a:srgbClr val="9E0020"/>
                </a:solidFill>
                <a:latin typeface="Calibri"/>
                <a:ea typeface="Calibri"/>
                <a:cs typeface="Calibri"/>
                <a:sym typeface="Calibri"/>
              </a:rPr>
              <a:t>WE CAN MAKE YOUR CHILD’S IB JOURNEY A GREAT ONE</a:t>
            </a:r>
            <a:br>
              <a:rPr b="1" i="1" lang="en-US" sz="4000" cap="small">
                <a:solidFill>
                  <a:srgbClr val="9E002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1" lang="en-US" sz="4000" cap="small">
                <a:solidFill>
                  <a:srgbClr val="9E002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1" sz="4000" cap="small">
              <a:solidFill>
                <a:srgbClr val="9E00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6620" y="5134700"/>
            <a:ext cx="1370330" cy="17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4"/>
          <p:cNvSpPr txBox="1"/>
          <p:nvPr/>
        </p:nvSpPr>
        <p:spPr>
          <a:xfrm rot="-300092">
            <a:off x="339270" y="3837035"/>
            <a:ext cx="5058360" cy="1805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0020"/>
              </a:buClr>
              <a:buSzPts val="4200"/>
              <a:buFont typeface="Calibri"/>
              <a:buNone/>
            </a:pPr>
            <a:r>
              <a:t/>
            </a:r>
            <a:endParaRPr sz="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0020"/>
              </a:buClr>
              <a:buSzPts val="4200"/>
              <a:buFont typeface="Calibri"/>
              <a:buNone/>
            </a:pPr>
            <a:r>
              <a:rPr b="1" i="1" lang="en-US" sz="3000" cap="small">
                <a:solidFill>
                  <a:srgbClr val="9E0020"/>
                </a:solidFill>
                <a:latin typeface="Calibri"/>
                <a:ea typeface="Calibri"/>
                <a:cs typeface="Calibri"/>
                <a:sym typeface="Calibri"/>
              </a:rPr>
              <a:t>Go online and sign up on our IB Booster Spirit Wear and Membership Page</a:t>
            </a:r>
            <a:endParaRPr b="1" i="1" sz="2400" cap="small">
              <a:solidFill>
                <a:srgbClr val="9E00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4"/>
          <p:cNvSpPr txBox="1"/>
          <p:nvPr/>
        </p:nvSpPr>
        <p:spPr>
          <a:xfrm>
            <a:off x="1860000" y="5859475"/>
            <a:ext cx="542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https://phuhs-ib-online-spirit-wear.square.site</a:t>
            </a:r>
            <a:endParaRPr sz="2000"/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>
            <p:ph type="ctrTitle"/>
          </p:nvPr>
        </p:nvSpPr>
        <p:spPr>
          <a:xfrm>
            <a:off x="2590800" y="152400"/>
            <a:ext cx="61803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E0020"/>
              </a:buClr>
              <a:buSzPct val="100000"/>
              <a:buFont typeface="Calibri"/>
              <a:buNone/>
            </a:pPr>
            <a:r>
              <a:rPr i="1" lang="en-US" sz="6600" cap="none">
                <a:solidFill>
                  <a:srgbClr val="990000"/>
                </a:solidFill>
              </a:rPr>
              <a:t>YOUR  </a:t>
            </a:r>
            <a:br>
              <a:rPr i="1" lang="en-US" sz="6600" cap="none">
                <a:solidFill>
                  <a:srgbClr val="990000"/>
                </a:solidFill>
              </a:rPr>
            </a:br>
            <a:r>
              <a:rPr i="1" lang="en-US" sz="6600" cap="none">
                <a:solidFill>
                  <a:srgbClr val="990000"/>
                </a:solidFill>
              </a:rPr>
              <a:t>MEMBERSHIP</a:t>
            </a:r>
            <a:br>
              <a:rPr i="1" lang="en-US" sz="6600" cap="none">
                <a:solidFill>
                  <a:srgbClr val="990000"/>
                </a:solidFill>
              </a:rPr>
            </a:br>
            <a:r>
              <a:rPr i="1" lang="en-US" sz="6600" cap="none">
                <a:solidFill>
                  <a:srgbClr val="990000"/>
                </a:solidFill>
              </a:rPr>
              <a:t>GOES A LONG WAY!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114" name="Google Shape;114;p2"/>
          <p:cNvSpPr txBox="1"/>
          <p:nvPr>
            <p:ph idx="1" type="subTitle"/>
          </p:nvPr>
        </p:nvSpPr>
        <p:spPr>
          <a:xfrm>
            <a:off x="3962400" y="3886200"/>
            <a:ext cx="48087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4A8"/>
              </a:buClr>
              <a:buSzPts val="2800"/>
              <a:buNone/>
            </a:pPr>
            <a:r>
              <a:rPr b="1" i="1" lang="en-US" sz="3100">
                <a:solidFill>
                  <a:srgbClr val="0004A8"/>
                </a:solidFill>
                <a:latin typeface="Book Antiqua"/>
                <a:ea typeface="Book Antiqua"/>
                <a:cs typeface="Book Antiqua"/>
                <a:sym typeface="Book Antiqua"/>
              </a:rPr>
              <a:t>HERE’S WHAT WE DO…</a:t>
            </a:r>
            <a:endParaRPr b="1" i="1" sz="3100">
              <a:solidFill>
                <a:srgbClr val="0004A8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4A8"/>
              </a:buClr>
              <a:buSzPts val="2800"/>
              <a:buNone/>
            </a:pPr>
            <a:r>
              <a:rPr b="1" i="1" lang="en-US" sz="3100">
                <a:solidFill>
                  <a:srgbClr val="0004A8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YOU JOIN US</a:t>
            </a:r>
            <a:endParaRPr sz="2300"/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3">
            <a:alphaModFix/>
          </a:blip>
          <a:srcRect b="32142" l="0" r="0" t="34252"/>
          <a:stretch/>
        </p:blipFill>
        <p:spPr>
          <a:xfrm>
            <a:off x="4486575" y="5252625"/>
            <a:ext cx="3507500" cy="117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>
            <p:ph type="title"/>
          </p:nvPr>
        </p:nvSpPr>
        <p:spPr>
          <a:xfrm>
            <a:off x="762000" y="269632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E0020"/>
              </a:buClr>
              <a:buSzPts val="4400"/>
              <a:buFont typeface="Calibri"/>
              <a:buNone/>
            </a:pPr>
            <a:r>
              <a:rPr b="1" i="1" lang="en-US">
                <a:solidFill>
                  <a:srgbClr val="9E0020"/>
                </a:solidFill>
              </a:rPr>
              <a:t>Your Membership funds:</a:t>
            </a:r>
            <a:endParaRPr/>
          </a:p>
        </p:txBody>
      </p:sp>
      <p:sp>
        <p:nvSpPr>
          <p:cNvPr id="122" name="Google Shape;122;p3"/>
          <p:cNvSpPr txBox="1"/>
          <p:nvPr>
            <p:ph idx="1" type="body"/>
          </p:nvPr>
        </p:nvSpPr>
        <p:spPr>
          <a:xfrm>
            <a:off x="762000" y="1367813"/>
            <a:ext cx="8077200" cy="52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342900" rtl="0" algn="l">
              <a:spcBef>
                <a:spcPts val="56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C</a:t>
            </a:r>
            <a:r>
              <a:rPr lang="en-US"/>
              <a:t>lassroom support and events for teachers</a:t>
            </a:r>
            <a:endParaRPr sz="3600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All IB celebrations for your child, such as: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Freshman Camp &amp; Team-building event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Sophomore Breakfast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Junior Pinning Ceremony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Coffeehouse event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Senior Celebration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Learner profiles of the month for each grade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Jr/Sr Friendsgiving event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Senior Scholarship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/>
          <p:nvPr/>
        </p:nvSpPr>
        <p:spPr>
          <a:xfrm rot="394">
            <a:off x="3649850" y="594975"/>
            <a:ext cx="5236500" cy="1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rgbClr val="9E0020"/>
                </a:solidFill>
                <a:latin typeface="Calibri"/>
                <a:ea typeface="Calibri"/>
                <a:cs typeface="Calibri"/>
                <a:sym typeface="Calibri"/>
              </a:rPr>
              <a:t>Freshman Team-building Events</a:t>
            </a:r>
            <a:endParaRPr/>
          </a:p>
        </p:txBody>
      </p:sp>
      <p:pic>
        <p:nvPicPr>
          <p:cNvPr id="131" name="Google Shape;131;p8"/>
          <p:cNvPicPr preferRelativeResize="0"/>
          <p:nvPr/>
        </p:nvPicPr>
        <p:blipFill rotWithShape="1">
          <a:blip r:embed="rId3">
            <a:alphaModFix/>
          </a:blip>
          <a:srcRect b="33466" l="0" r="0" t="0"/>
          <a:stretch/>
        </p:blipFill>
        <p:spPr>
          <a:xfrm>
            <a:off x="3937450" y="1980075"/>
            <a:ext cx="50954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 rotWithShape="1">
          <a:blip r:embed="rId4">
            <a:alphaModFix/>
          </a:blip>
          <a:srcRect b="11569" l="0" r="0" t="11245"/>
          <a:stretch/>
        </p:blipFill>
        <p:spPr>
          <a:xfrm rot="-300004">
            <a:off x="523650" y="1939025"/>
            <a:ext cx="2917850" cy="221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 rotWithShape="1">
          <a:blip r:embed="rId5">
            <a:alphaModFix/>
          </a:blip>
          <a:srcRect b="0" l="0" r="0" t="44493"/>
          <a:stretch/>
        </p:blipFill>
        <p:spPr>
          <a:xfrm>
            <a:off x="5649900" y="4593176"/>
            <a:ext cx="3382999" cy="184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 rotWithShape="1">
          <a:blip r:embed="rId6">
            <a:alphaModFix/>
          </a:blip>
          <a:srcRect b="21097" l="0" r="0" t="22748"/>
          <a:stretch/>
        </p:blipFill>
        <p:spPr>
          <a:xfrm rot="120000">
            <a:off x="605025" y="4499775"/>
            <a:ext cx="2815177" cy="15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8"/>
          <p:cNvSpPr/>
          <p:nvPr/>
        </p:nvSpPr>
        <p:spPr>
          <a:xfrm rot="491">
            <a:off x="0" y="6000250"/>
            <a:ext cx="41988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rgbClr val="9E0020"/>
                </a:solidFill>
                <a:latin typeface="Calibri"/>
                <a:ea typeface="Calibri"/>
                <a:cs typeface="Calibri"/>
                <a:sym typeface="Calibri"/>
              </a:rPr>
              <a:t>Freshman Camp</a:t>
            </a:r>
            <a:endParaRPr/>
          </a:p>
        </p:txBody>
      </p:sp>
      <p:pic>
        <p:nvPicPr>
          <p:cNvPr id="136" name="Google Shape;136;p8"/>
          <p:cNvPicPr preferRelativeResize="0"/>
          <p:nvPr/>
        </p:nvPicPr>
        <p:blipFill rotWithShape="1">
          <a:blip r:embed="rId3">
            <a:alphaModFix/>
          </a:blip>
          <a:srcRect b="2732" l="297" r="74872" t="66906"/>
          <a:stretch/>
        </p:blipFill>
        <p:spPr>
          <a:xfrm>
            <a:off x="3512951" y="4649249"/>
            <a:ext cx="2075734" cy="13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/>
        </p:nvSpPr>
        <p:spPr>
          <a:xfrm rot="-408052">
            <a:off x="978820" y="1144355"/>
            <a:ext cx="39624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9E0020"/>
                </a:solidFill>
                <a:latin typeface="Cambria"/>
                <a:ea typeface="Cambria"/>
                <a:cs typeface="Cambria"/>
                <a:sym typeface="Cambria"/>
              </a:rPr>
              <a:t>IB Sophomore Breakfast</a:t>
            </a:r>
            <a:endParaRPr/>
          </a:p>
        </p:txBody>
      </p:sp>
      <p:pic>
        <p:nvPicPr>
          <p:cNvPr descr="DSC06098.JPG" id="143" name="Google Shape;143;p4"/>
          <p:cNvPicPr preferRelativeResize="0"/>
          <p:nvPr/>
        </p:nvPicPr>
        <p:blipFill rotWithShape="1">
          <a:blip r:embed="rId3">
            <a:alphaModFix/>
          </a:blip>
          <a:srcRect b="29413" l="23355" r="36154" t="0"/>
          <a:stretch/>
        </p:blipFill>
        <p:spPr>
          <a:xfrm>
            <a:off x="4826300" y="340700"/>
            <a:ext cx="1426925" cy="20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 b="0" l="0" r="0" t="17559"/>
          <a:stretch/>
        </p:blipFill>
        <p:spPr>
          <a:xfrm>
            <a:off x="6490275" y="1023725"/>
            <a:ext cx="2353225" cy="3448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3740111" y="4485138"/>
            <a:ext cx="1968576" cy="262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6">
            <a:alphaModFix/>
          </a:blip>
          <a:srcRect b="0" l="7935" r="5618" t="0"/>
          <a:stretch/>
        </p:blipFill>
        <p:spPr>
          <a:xfrm>
            <a:off x="6230871" y="4781550"/>
            <a:ext cx="2688827" cy="178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7">
            <a:alphaModFix/>
          </a:blip>
          <a:srcRect b="34000" l="3042" r="2750" t="4369"/>
          <a:stretch/>
        </p:blipFill>
        <p:spPr>
          <a:xfrm>
            <a:off x="847950" y="2697750"/>
            <a:ext cx="5383699" cy="19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>
            <p:ph type="title"/>
          </p:nvPr>
        </p:nvSpPr>
        <p:spPr>
          <a:xfrm rot="-208808">
            <a:off x="589023" y="306224"/>
            <a:ext cx="4190928" cy="1143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E0020"/>
              </a:buClr>
              <a:buSzPts val="4400"/>
              <a:buFont typeface="Calibri"/>
              <a:buNone/>
            </a:pPr>
            <a:r>
              <a:rPr b="1" i="1" lang="en-US">
                <a:solidFill>
                  <a:srgbClr val="9E0020"/>
                </a:solidFill>
              </a:rPr>
              <a:t>IB Junior Pinning</a:t>
            </a:r>
            <a:endParaRPr/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 b="54342" l="0" r="0" t="0"/>
          <a:stretch/>
        </p:blipFill>
        <p:spPr>
          <a:xfrm>
            <a:off x="899725" y="4705124"/>
            <a:ext cx="4991124" cy="196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b="0" l="0" r="0" t="62858"/>
          <a:stretch/>
        </p:blipFill>
        <p:spPr>
          <a:xfrm>
            <a:off x="957975" y="3112288"/>
            <a:ext cx="4362801" cy="13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4">
            <a:alphaModFix/>
          </a:blip>
          <a:srcRect b="36191" l="0" r="0" t="0"/>
          <a:stretch/>
        </p:blipFill>
        <p:spPr>
          <a:xfrm rot="-419995">
            <a:off x="6213224" y="4786238"/>
            <a:ext cx="2511580" cy="180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5">
            <a:alphaModFix/>
          </a:blip>
          <a:srcRect b="0" l="69419" r="0" t="66801"/>
          <a:stretch/>
        </p:blipFill>
        <p:spPr>
          <a:xfrm>
            <a:off x="2479378" y="1311000"/>
            <a:ext cx="2783146" cy="169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6">
            <a:alphaModFix/>
          </a:blip>
          <a:srcRect b="0" l="23031" r="8503" t="0"/>
          <a:stretch/>
        </p:blipFill>
        <p:spPr>
          <a:xfrm>
            <a:off x="5832600" y="2597900"/>
            <a:ext cx="2758101" cy="19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2311.JPG" id="159" name="Google Shape;15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720002">
            <a:off x="5690308" y="295425"/>
            <a:ext cx="2573583" cy="193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ffee.jpg" id="165" name="Google Shape;1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21100">
            <a:off x="1687107" y="443310"/>
            <a:ext cx="1593510" cy="175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/>
          <p:nvPr/>
        </p:nvSpPr>
        <p:spPr>
          <a:xfrm rot="-497125">
            <a:off x="3621029" y="183397"/>
            <a:ext cx="481008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 u="none" cap="none" strike="noStrike">
                <a:solidFill>
                  <a:srgbClr val="9E0020"/>
                </a:solidFill>
                <a:latin typeface="Calibri"/>
                <a:ea typeface="Calibri"/>
                <a:cs typeface="Calibri"/>
                <a:sym typeface="Calibri"/>
              </a:rPr>
              <a:t>IB COFFEE HOUSE</a:t>
            </a:r>
            <a:endParaRPr/>
          </a:p>
        </p:txBody>
      </p:sp>
      <p:pic>
        <p:nvPicPr>
          <p:cNvPr descr="IMG_0695.jpg" id="167" name="Google Shape;16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5778450" y="1238150"/>
            <a:ext cx="3149700" cy="23622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IMG_0698.jpg" id="168" name="Google Shape;16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0" y="4266625"/>
            <a:ext cx="3276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 rotWithShape="1">
          <a:blip r:embed="rId6">
            <a:alphaModFix/>
          </a:blip>
          <a:srcRect b="0" l="24919" r="0" t="0"/>
          <a:stretch/>
        </p:blipFill>
        <p:spPr>
          <a:xfrm>
            <a:off x="191350" y="2417775"/>
            <a:ext cx="5371249" cy="397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/>
        </p:nvSpPr>
        <p:spPr>
          <a:xfrm>
            <a:off x="1143000" y="304800"/>
            <a:ext cx="7543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rgbClr val="9E0020"/>
                </a:solidFill>
                <a:latin typeface="Cambria"/>
                <a:ea typeface="Cambria"/>
                <a:cs typeface="Cambria"/>
                <a:sym typeface="Cambria"/>
              </a:rPr>
              <a:t>IB SENIOR CELEBRATION</a:t>
            </a:r>
            <a:endParaRPr/>
          </a:p>
        </p:txBody>
      </p:sp>
      <p:pic>
        <p:nvPicPr>
          <p:cNvPr id="178" name="Google Shape;178;p9"/>
          <p:cNvPicPr preferRelativeResize="0"/>
          <p:nvPr/>
        </p:nvPicPr>
        <p:blipFill rotWithShape="1">
          <a:blip r:embed="rId3">
            <a:alphaModFix/>
          </a:blip>
          <a:srcRect b="0" l="0" r="0" t="13859"/>
          <a:stretch/>
        </p:blipFill>
        <p:spPr>
          <a:xfrm>
            <a:off x="1574500" y="1015800"/>
            <a:ext cx="6642499" cy="572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/>
          <p:nvPr/>
        </p:nvSpPr>
        <p:spPr>
          <a:xfrm rot="372141">
            <a:off x="4549540" y="2829706"/>
            <a:ext cx="2698998" cy="1956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rgbClr val="9E0020"/>
                </a:solidFill>
                <a:latin typeface="Cambria"/>
                <a:ea typeface="Cambria"/>
                <a:cs typeface="Cambria"/>
                <a:sym typeface="Cambria"/>
              </a:rPr>
              <a:t>HELP WITH TEACHERS’ SUPPLIES</a:t>
            </a:r>
            <a:endParaRPr/>
          </a:p>
        </p:txBody>
      </p:sp>
      <p:pic>
        <p:nvPicPr>
          <p:cNvPr id="185" name="Google Shape;18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953000" y="0"/>
            <a:ext cx="7765662" cy="164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2"/>
          <p:cNvSpPr txBox="1"/>
          <p:nvPr/>
        </p:nvSpPr>
        <p:spPr>
          <a:xfrm rot="-1086617">
            <a:off x="905118" y="3492497"/>
            <a:ext cx="3080614" cy="677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800">
                <a:solidFill>
                  <a:srgbClr val="9E0020"/>
                </a:solidFill>
                <a:latin typeface="Cambria"/>
                <a:ea typeface="Cambria"/>
                <a:cs typeface="Cambria"/>
                <a:sym typeface="Cambria"/>
              </a:rPr>
              <a:t>CAS MEDALS</a:t>
            </a:r>
            <a:endParaRPr sz="800"/>
          </a:p>
        </p:txBody>
      </p:sp>
      <p:pic>
        <p:nvPicPr>
          <p:cNvPr descr="IMG_8322.JPG" id="187" name="Google Shape;18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6090002">
            <a:off x="2047021" y="4481792"/>
            <a:ext cx="2437698" cy="182827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88" name="Google Shape;188;p12"/>
          <p:cNvSpPr txBox="1"/>
          <p:nvPr/>
        </p:nvSpPr>
        <p:spPr>
          <a:xfrm>
            <a:off x="4805100" y="5241775"/>
            <a:ext cx="4034100" cy="15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600">
                <a:solidFill>
                  <a:srgbClr val="9E0020"/>
                </a:solidFill>
                <a:latin typeface="Cambria"/>
                <a:ea typeface="Cambria"/>
                <a:cs typeface="Cambria"/>
                <a:sym typeface="Cambria"/>
              </a:rPr>
              <a:t>Award Scholarships</a:t>
            </a:r>
            <a:endParaRPr sz="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9E002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</p:txBody>
      </p:sp>
      <p:pic>
        <p:nvPicPr>
          <p:cNvPr descr="award.png" id="189" name="Google Shape;18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612000">
            <a:off x="7192126" y="3809074"/>
            <a:ext cx="1555352" cy="155535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2"/>
          <p:cNvSpPr txBox="1"/>
          <p:nvPr/>
        </p:nvSpPr>
        <p:spPr>
          <a:xfrm rot="-1278">
            <a:off x="1761052" y="43025"/>
            <a:ext cx="4034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800">
                <a:solidFill>
                  <a:srgbClr val="9E0020"/>
                </a:solidFill>
                <a:latin typeface="Cambria"/>
                <a:ea typeface="Cambria"/>
                <a:cs typeface="Cambria"/>
                <a:sym typeface="Cambria"/>
              </a:rPr>
              <a:t>Jr/Sr Friendsgiving</a:t>
            </a:r>
            <a:endParaRPr sz="800"/>
          </a:p>
        </p:txBody>
      </p:sp>
      <p:pic>
        <p:nvPicPr>
          <p:cNvPr id="191" name="Google Shape;191;p12"/>
          <p:cNvPicPr preferRelativeResize="0"/>
          <p:nvPr/>
        </p:nvPicPr>
        <p:blipFill rotWithShape="1">
          <a:blip r:embed="rId6">
            <a:alphaModFix/>
          </a:blip>
          <a:srcRect b="9530" l="0" r="0" t="37345"/>
          <a:stretch/>
        </p:blipFill>
        <p:spPr>
          <a:xfrm>
            <a:off x="5871350" y="1332300"/>
            <a:ext cx="2853852" cy="12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2"/>
          <p:cNvPicPr preferRelativeResize="0"/>
          <p:nvPr/>
        </p:nvPicPr>
        <p:blipFill rotWithShape="1">
          <a:blip r:embed="rId7">
            <a:alphaModFix/>
          </a:blip>
          <a:srcRect b="0" l="0" r="0" t="30939"/>
          <a:stretch/>
        </p:blipFill>
        <p:spPr>
          <a:xfrm>
            <a:off x="5417950" y="65525"/>
            <a:ext cx="2032749" cy="117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2"/>
          <p:cNvPicPr preferRelativeResize="0"/>
          <p:nvPr/>
        </p:nvPicPr>
        <p:blipFill rotWithShape="1">
          <a:blip r:embed="rId8">
            <a:alphaModFix/>
          </a:blip>
          <a:srcRect b="20829" l="0" r="0" t="0"/>
          <a:stretch/>
        </p:blipFill>
        <p:spPr>
          <a:xfrm>
            <a:off x="4105575" y="1376700"/>
            <a:ext cx="1132200" cy="132814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2"/>
          <p:cNvSpPr txBox="1"/>
          <p:nvPr/>
        </p:nvSpPr>
        <p:spPr>
          <a:xfrm rot="372134">
            <a:off x="490637" y="1691000"/>
            <a:ext cx="3371031" cy="1155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rgbClr val="9E0020"/>
                </a:solidFill>
                <a:latin typeface="Cambria"/>
                <a:ea typeface="Cambria"/>
                <a:cs typeface="Cambria"/>
                <a:sym typeface="Cambria"/>
              </a:rPr>
              <a:t>Learner Profiles of the month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Training New Employe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2010-02-01T21:33:28Z</dcterms:created>
</cp:coreProperties>
</file>